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Lst>
  <p:sldSz cx="7772400" cy="10058400"/>
  <p:notesSz cx="7010400" cy="9296400"/>
  <p:defaultTextStyle>
    <a:defPPr>
      <a:defRPr lang="en-US"/>
    </a:defPPr>
    <a:lvl1pPr marL="0" algn="l" defTabSz="957796" rtl="0" eaLnBrk="1" latinLnBrk="0" hangingPunct="1">
      <a:defRPr sz="1885" kern="1200">
        <a:solidFill>
          <a:schemeClr val="tx1"/>
        </a:solidFill>
        <a:latin typeface="+mn-lt"/>
        <a:ea typeface="+mn-ea"/>
        <a:cs typeface="+mn-cs"/>
      </a:defRPr>
    </a:lvl1pPr>
    <a:lvl2pPr marL="478899" algn="l" defTabSz="957796" rtl="0" eaLnBrk="1" latinLnBrk="0" hangingPunct="1">
      <a:defRPr sz="1885" kern="1200">
        <a:solidFill>
          <a:schemeClr val="tx1"/>
        </a:solidFill>
        <a:latin typeface="+mn-lt"/>
        <a:ea typeface="+mn-ea"/>
        <a:cs typeface="+mn-cs"/>
      </a:defRPr>
    </a:lvl2pPr>
    <a:lvl3pPr marL="957796" algn="l" defTabSz="957796" rtl="0" eaLnBrk="1" latinLnBrk="0" hangingPunct="1">
      <a:defRPr sz="1885" kern="1200">
        <a:solidFill>
          <a:schemeClr val="tx1"/>
        </a:solidFill>
        <a:latin typeface="+mn-lt"/>
        <a:ea typeface="+mn-ea"/>
        <a:cs typeface="+mn-cs"/>
      </a:defRPr>
    </a:lvl3pPr>
    <a:lvl4pPr marL="1436695" algn="l" defTabSz="957796" rtl="0" eaLnBrk="1" latinLnBrk="0" hangingPunct="1">
      <a:defRPr sz="1885" kern="1200">
        <a:solidFill>
          <a:schemeClr val="tx1"/>
        </a:solidFill>
        <a:latin typeface="+mn-lt"/>
        <a:ea typeface="+mn-ea"/>
        <a:cs typeface="+mn-cs"/>
      </a:defRPr>
    </a:lvl4pPr>
    <a:lvl5pPr marL="1915594" algn="l" defTabSz="957796" rtl="0" eaLnBrk="1" latinLnBrk="0" hangingPunct="1">
      <a:defRPr sz="1885" kern="1200">
        <a:solidFill>
          <a:schemeClr val="tx1"/>
        </a:solidFill>
        <a:latin typeface="+mn-lt"/>
        <a:ea typeface="+mn-ea"/>
        <a:cs typeface="+mn-cs"/>
      </a:defRPr>
    </a:lvl5pPr>
    <a:lvl6pPr marL="2394493" algn="l" defTabSz="957796" rtl="0" eaLnBrk="1" latinLnBrk="0" hangingPunct="1">
      <a:defRPr sz="1885" kern="1200">
        <a:solidFill>
          <a:schemeClr val="tx1"/>
        </a:solidFill>
        <a:latin typeface="+mn-lt"/>
        <a:ea typeface="+mn-ea"/>
        <a:cs typeface="+mn-cs"/>
      </a:defRPr>
    </a:lvl6pPr>
    <a:lvl7pPr marL="2873390" algn="l" defTabSz="957796" rtl="0" eaLnBrk="1" latinLnBrk="0" hangingPunct="1">
      <a:defRPr sz="1885" kern="1200">
        <a:solidFill>
          <a:schemeClr val="tx1"/>
        </a:solidFill>
        <a:latin typeface="+mn-lt"/>
        <a:ea typeface="+mn-ea"/>
        <a:cs typeface="+mn-cs"/>
      </a:defRPr>
    </a:lvl7pPr>
    <a:lvl8pPr marL="3352289" algn="l" defTabSz="957796" rtl="0" eaLnBrk="1" latinLnBrk="0" hangingPunct="1">
      <a:defRPr sz="1885" kern="1200">
        <a:solidFill>
          <a:schemeClr val="tx1"/>
        </a:solidFill>
        <a:latin typeface="+mn-lt"/>
        <a:ea typeface="+mn-ea"/>
        <a:cs typeface="+mn-cs"/>
      </a:defRPr>
    </a:lvl8pPr>
    <a:lvl9pPr marL="3831188" algn="l" defTabSz="957796" rtl="0" eaLnBrk="1" latinLnBrk="0" hangingPunct="1">
      <a:defRPr sz="188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 O'Brien" initials="JO" lastIdx="3" clrIdx="0">
    <p:extLst>
      <p:ext uri="{19B8F6BF-5375-455C-9EA6-DF929625EA0E}">
        <p15:presenceInfo xmlns:p15="http://schemas.microsoft.com/office/powerpoint/2012/main" userId="S-1-5-21-2052111302-1645522239-682003330-957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4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9" d="100"/>
          <a:sy n="79" d="100"/>
        </p:scale>
        <p:origin x="27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71339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304178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35457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88886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37185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92E39E-0CE7-4A67-ABD6-488DA07C4728}" type="datetimeFigureOut">
              <a:rPr lang="en-US" smtClean="0"/>
              <a:t>16-Apr-2018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3840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92E39E-0CE7-4A67-ABD6-488DA07C4728}" type="datetimeFigureOut">
              <a:rPr lang="en-US" smtClean="0"/>
              <a:t>16-Apr-2018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408081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92E39E-0CE7-4A67-ABD6-488DA07C4728}" type="datetimeFigureOut">
              <a:rPr lang="en-US" smtClean="0"/>
              <a:t>16-Apr-2018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30452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2E39E-0CE7-4A67-ABD6-488DA07C4728}" type="datetimeFigureOut">
              <a:rPr lang="en-US" smtClean="0"/>
              <a:t>16-Apr-2018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364830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9992E39E-0CE7-4A67-ABD6-488DA07C4728}" type="datetimeFigureOut">
              <a:rPr lang="en-US" smtClean="0"/>
              <a:t>16-Apr-2018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315193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9992E39E-0CE7-4A67-ABD6-488DA07C4728}" type="datetimeFigureOut">
              <a:rPr lang="en-US" smtClean="0"/>
              <a:t>16-Apr-2018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339803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992E39E-0CE7-4A67-ABD6-488DA07C4728}" type="datetimeFigureOut">
              <a:rPr lang="en-US" smtClean="0"/>
              <a:t>16-Apr-2018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188D6EF-02CF-48A5-9AB2-8B9BA79DB932}" type="slidenum">
              <a:rPr lang="en-US" smtClean="0"/>
              <a:t>‹#›</a:t>
            </a:fld>
            <a:endParaRPr lang="en-US"/>
          </a:p>
        </p:txBody>
      </p:sp>
    </p:spTree>
    <p:extLst>
      <p:ext uri="{BB962C8B-B14F-4D97-AF65-F5344CB8AC3E}">
        <p14:creationId xmlns:p14="http://schemas.microsoft.com/office/powerpoint/2010/main" val="422831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7315200" cy="4878324"/>
          </a:xfrm>
          <a:prstGeom prst="rect">
            <a:avLst/>
          </a:prstGeom>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6109" y="2760519"/>
            <a:ext cx="2103120" cy="210312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 y="466344"/>
            <a:ext cx="6812280" cy="182511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7608" y="9308592"/>
            <a:ext cx="1411621" cy="530352"/>
          </a:xfrm>
          <a:prstGeom prst="rect">
            <a:avLst/>
          </a:prstGeom>
          <a:ln>
            <a:no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80" y="5330952"/>
            <a:ext cx="7178040" cy="3508576"/>
          </a:xfrm>
          <a:prstGeom prst="rect">
            <a:avLst/>
          </a:prstGeom>
        </p:spPr>
      </p:pic>
    </p:spTree>
    <p:extLst>
      <p:ext uri="{BB962C8B-B14F-4D97-AF65-F5344CB8AC3E}">
        <p14:creationId xmlns:p14="http://schemas.microsoft.com/office/powerpoint/2010/main" val="203328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TextBox 3"/>
          <p:cNvSpPr txBox="1"/>
          <p:nvPr/>
        </p:nvSpPr>
        <p:spPr>
          <a:xfrm>
            <a:off x="365760" y="8147304"/>
            <a:ext cx="7040880" cy="1384995"/>
          </a:xfrm>
          <a:prstGeom prst="rect">
            <a:avLst/>
          </a:prstGeom>
          <a:noFill/>
        </p:spPr>
        <p:txBody>
          <a:bodyPr wrap="square" rtlCol="0">
            <a:spAutoFit/>
          </a:bodyPr>
          <a:lstStyle/>
          <a:p>
            <a:r>
              <a:rPr lang="en-US" sz="1200" dirty="0">
                <a:solidFill>
                  <a:srgbClr val="17458F"/>
                </a:solidFill>
                <a:latin typeface="Georgia" panose="02040502050405020303" pitchFamily="18" charset="0"/>
              </a:rPr>
              <a:t>[Customizable call to action:]</a:t>
            </a:r>
          </a:p>
          <a:p>
            <a:r>
              <a:rPr lang="en-US" sz="1200" b="1" dirty="0" smtClean="0">
                <a:solidFill>
                  <a:srgbClr val="17458F"/>
                </a:solidFill>
                <a:latin typeface="Georgia" panose="02040502050405020303" pitchFamily="18" charset="0"/>
              </a:rPr>
              <a:t>Help Rotary improve the health of mothers and children! </a:t>
            </a:r>
          </a:p>
          <a:p>
            <a:r>
              <a:rPr lang="en-US" sz="1200" dirty="0" smtClean="0">
                <a:solidFill>
                  <a:srgbClr val="17458F"/>
                </a:solidFill>
                <a:latin typeface="Georgia" panose="02040502050405020303" pitchFamily="18" charset="0"/>
              </a:rPr>
              <a:t>Your organization can have a significant impact on the health of mothers and young children throughout [insert country]. Join us in expanding access to quality health care and providing education and training opportunities. With your support, we can change the lives of those who are most vulnerable. Contact us at [insert email] or [insert phone number] to learn how you can get involved. </a:t>
            </a:r>
            <a:endParaRPr lang="en-US" sz="1200" dirty="0">
              <a:solidFill>
                <a:srgbClr val="17458F"/>
              </a:solidFill>
              <a:latin typeface="Georgia" panose="02040502050405020303" pitchFamily="18" charset="0"/>
            </a:endParaRPr>
          </a:p>
        </p:txBody>
      </p:sp>
      <p:sp>
        <p:nvSpPr>
          <p:cNvPr id="5" name="TextBox 4"/>
          <p:cNvSpPr txBox="1"/>
          <p:nvPr/>
        </p:nvSpPr>
        <p:spPr>
          <a:xfrm>
            <a:off x="484632" y="5843016"/>
            <a:ext cx="6793992" cy="1938992"/>
          </a:xfrm>
          <a:prstGeom prst="rect">
            <a:avLst/>
          </a:prstGeom>
          <a:noFill/>
        </p:spPr>
        <p:txBody>
          <a:bodyPr wrap="square" rtlCol="0">
            <a:spAutoFit/>
          </a:bodyPr>
          <a:lstStyle/>
          <a:p>
            <a:r>
              <a:rPr lang="en-US" sz="1200" dirty="0">
                <a:latin typeface="Georgia" panose="02040502050405020303" pitchFamily="18" charset="0"/>
              </a:rPr>
              <a:t>[ In 500 words or less, describe a </a:t>
            </a:r>
            <a:r>
              <a:rPr lang="en-US" sz="1200" dirty="0" smtClean="0">
                <a:latin typeface="Georgia" panose="02040502050405020303" pitchFamily="18" charset="0"/>
              </a:rPr>
              <a:t>maternal and child health project </a:t>
            </a:r>
            <a:r>
              <a:rPr lang="en-US" sz="1200" dirty="0">
                <a:latin typeface="Georgia" panose="02040502050405020303" pitchFamily="18" charset="0"/>
              </a:rPr>
              <a:t>that your club or district either finished or is currently working on. Please use 12-point Georgia font . It’s also a good idea to include photographs of your project. ] </a:t>
            </a:r>
          </a:p>
          <a:p>
            <a:r>
              <a:rPr lang="en-US" sz="1200" dirty="0">
                <a:latin typeface="Georgia" panose="02040502050405020303" pitchFamily="18" charset="0"/>
              </a:rPr>
              <a:t> </a:t>
            </a:r>
          </a:p>
          <a:p>
            <a:r>
              <a:rPr lang="en-US" sz="1200" dirty="0">
                <a:latin typeface="Georgia" panose="02040502050405020303" pitchFamily="18" charset="0"/>
              </a:rPr>
              <a:t>[Your description should include : </a:t>
            </a:r>
          </a:p>
          <a:p>
            <a:pPr marL="171450" lvl="0" indent="-171450">
              <a:buFont typeface="Arial" panose="020B0604020202020204" pitchFamily="34" charset="0"/>
              <a:buChar char="•"/>
            </a:pPr>
            <a:r>
              <a:rPr lang="en-US" sz="1200" dirty="0">
                <a:latin typeface="Georgia" panose="02040502050405020303" pitchFamily="18" charset="0"/>
              </a:rPr>
              <a:t>The problem your project addresses and how it was discovered</a:t>
            </a:r>
          </a:p>
          <a:p>
            <a:pPr marL="171450" lvl="0" indent="-171450">
              <a:buFont typeface="Arial" panose="020B0604020202020204" pitchFamily="34" charset="0"/>
              <a:buChar char="•"/>
            </a:pPr>
            <a:r>
              <a:rPr lang="en-US" sz="1200" dirty="0">
                <a:latin typeface="Georgia" panose="02040502050405020303" pitchFamily="18" charset="0"/>
              </a:rPr>
              <a:t>A brief description of your community and how the project benefits it</a:t>
            </a:r>
          </a:p>
          <a:p>
            <a:pPr marL="171450" lvl="0" indent="-171450">
              <a:buFont typeface="Arial" panose="020B0604020202020204" pitchFamily="34" charset="0"/>
              <a:buChar char="•"/>
            </a:pPr>
            <a:r>
              <a:rPr lang="en-US" sz="1200" dirty="0">
                <a:latin typeface="Georgia" panose="02040502050405020303" pitchFamily="18" charset="0"/>
              </a:rPr>
              <a:t>How the partner organization’s involvement improves the project and its outcome  </a:t>
            </a:r>
          </a:p>
          <a:p>
            <a:pPr marL="171450" lvl="0" indent="-171450">
              <a:buFont typeface="Arial" panose="020B0604020202020204" pitchFamily="34" charset="0"/>
              <a:buChar char="•"/>
            </a:pPr>
            <a:r>
              <a:rPr lang="en-US" sz="1200" dirty="0">
                <a:latin typeface="Georgia" panose="02040502050405020303" pitchFamily="18" charset="0"/>
              </a:rPr>
              <a:t>If the project is complete, its impact on the community (example: trained 100 </a:t>
            </a:r>
            <a:r>
              <a:rPr lang="en-US" sz="1200" dirty="0" smtClean="0">
                <a:latin typeface="Georgia" panose="02040502050405020303" pitchFamily="18" charset="0"/>
              </a:rPr>
              <a:t>midwives</a:t>
            </a:r>
            <a:r>
              <a:rPr lang="en-US" sz="1200" dirty="0">
                <a:latin typeface="Georgia" panose="02040502050405020303" pitchFamily="18" charset="0"/>
              </a:rPr>
              <a:t> )</a:t>
            </a:r>
          </a:p>
          <a:p>
            <a:pPr marL="171450" lvl="0" indent="-171450">
              <a:buFont typeface="Arial" panose="020B0604020202020204" pitchFamily="34" charset="0"/>
              <a:buChar char="•"/>
            </a:pPr>
            <a:r>
              <a:rPr lang="en-US" sz="1200" dirty="0">
                <a:latin typeface="Georgia" panose="02040502050405020303" pitchFamily="18" charset="0"/>
              </a:rPr>
              <a:t>How this project will continue when Rotary’s involvement is over</a:t>
            </a:r>
            <a:r>
              <a:rPr lang="en-US" sz="1200" dirty="0" smtClean="0">
                <a:latin typeface="Georgia" panose="02040502050405020303" pitchFamily="18" charset="0"/>
              </a:rPr>
              <a:t>]</a:t>
            </a:r>
            <a:endParaRPr lang="en-US" sz="1200" dirty="0">
              <a:latin typeface="Georgia" panose="02040502050405020303" pitchFamily="18" charset="0"/>
            </a:endParaRPr>
          </a:p>
        </p:txBody>
      </p:sp>
    </p:spTree>
    <p:extLst>
      <p:ext uri="{BB962C8B-B14F-4D97-AF65-F5344CB8AC3E}">
        <p14:creationId xmlns:p14="http://schemas.microsoft.com/office/powerpoint/2010/main" val="947115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18094</TotalTime>
  <Words>90</Words>
  <Application>Microsoft Office PowerPoint</Application>
  <PresentationFormat>Custom</PresentationFormat>
  <Paragraphs>11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Georgia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 O'Brien</dc:creator>
  <cp:lastModifiedBy>Mark Anderson</cp:lastModifiedBy>
  <cp:revision>105</cp:revision>
  <cp:lastPrinted>2018-01-03T17:08:40Z</cp:lastPrinted>
  <dcterms:created xsi:type="dcterms:W3CDTF">2017-04-07T15:48:22Z</dcterms:created>
  <dcterms:modified xsi:type="dcterms:W3CDTF">2018-04-15T21:29:09Z</dcterms:modified>
</cp:coreProperties>
</file>